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84" r:id="rId9"/>
    <p:sldId id="263" r:id="rId10"/>
    <p:sldId id="264" r:id="rId11"/>
    <p:sldId id="265" r:id="rId12"/>
    <p:sldId id="262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5" r:id="rId27"/>
    <p:sldId id="279" r:id="rId28"/>
    <p:sldId id="288" r:id="rId29"/>
    <p:sldId id="289" r:id="rId30"/>
    <p:sldId id="286" r:id="rId31"/>
    <p:sldId id="280" r:id="rId32"/>
    <p:sldId id="281" r:id="rId33"/>
    <p:sldId id="287" r:id="rId34"/>
    <p:sldId id="282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43" autoAdjust="0"/>
  </p:normalViewPr>
  <p:slideViewPr>
    <p:cSldViewPr snapToGrid="0">
      <p:cViewPr varScale="1">
        <p:scale>
          <a:sx n="89" d="100"/>
          <a:sy n="89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8D99C-EC6C-4320-9C1A-F8ABE27DFF48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5B621-8FFB-4EB8-9EDC-91E7351264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0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5B621-8FFB-4EB8-9EDC-91E7351264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79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5B621-8FFB-4EB8-9EDC-91E7351264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84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5B621-8FFB-4EB8-9EDC-91E73512646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451D8-5FAC-77C2-346D-5534E9779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B20971-6CBB-ECC6-BE8C-CEF273F42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0D4BB8-3E1B-B0C6-A8D3-1B0D490F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C2A7EB-D936-3EF1-A79D-3177562C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DEDAC8-848D-1E5E-6955-71F8751E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00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1B91B-C740-0A71-7109-C437892F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26AFEC-3F4E-D291-913E-A66F74F7F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CCAE97-70F3-D776-CFE0-F7CE42AF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17618-DF44-A952-79FA-3E0E9A24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AC325C-7950-0F98-DC0C-46322529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26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E98EEB-31B4-84CE-D568-88523CB3C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139EF0-A428-AFF7-366B-9479B5B4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D61A3B-05FF-BC03-5B6C-9D0EC063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8D1134-2BED-8D50-D44F-CC9540F5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5F8C5-3CE3-091A-B4EB-A7AA8A91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93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1A250-FB2F-8D96-9C8F-8A828488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5E68E-B7CE-FD76-C5CA-A4AA818D7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5E3651-A176-A53F-9CD1-5717ED0D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33EC1B-8C03-FCFF-5F9A-B660712D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5FAB95-37C2-4BFB-1FD1-250A5D4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90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C0E1-D642-8ED8-76F8-A3B4B39F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EFD9BD-B50B-9FC3-BD93-47274C88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F4C9D-15F4-4091-23C6-C4673222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FDDCCB-7F17-317F-4D33-D08A9235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140CE5-0BD8-7AB3-EC38-FD9BA58F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5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B6183-836F-C2BA-17EB-92D981FE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191D5F-8CDA-B003-11A2-3BD36785F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F8C499-632C-079D-3F70-42B84A3BE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5D955E-D969-1C78-A16C-8058B583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FC05E-7282-836D-70A8-60426F59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49015-AFF7-B449-31D1-66F6767F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40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45A5C-6C28-1347-FF74-75D8D060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CC38FF-5CE3-D404-AD53-ACCD8B658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640A24-4722-A6D5-8511-2B9AA1137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946038-B951-5FC1-5FFE-DFD84B414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AB9E1F-1BE9-E895-78BC-049C818B8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B8B738-2815-5576-9A66-87E31DFF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F9F882B-BA1D-4094-D36E-E9A86DFB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B10F1A-FC1E-A8E1-CDAA-7B07F845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0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6CD97-CDDE-56D3-4A3F-5932812A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55BC2A-7BBA-2BEA-F84F-57DE760A8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52B6F6-3EA6-77CC-99FB-63DA3440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24FFD4-C18B-F926-9949-2CDBC4BD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13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DFFD5B-296D-C912-A3ED-1EC0C5CB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956308-950D-B46B-350D-4947B6F3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4CD482-CFB5-859A-F5FA-0030531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3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BDFA2-30C6-E6DD-C63E-2EDC49D4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F3258-D50C-19A2-0C9D-25576DBD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7F1AB0-E685-FF68-4085-F4EDE18EF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3C7E62-0CA4-AC54-47EC-E0FBE56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298F30-A995-6FB5-4727-E7736A43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E1FBFC-0999-DC4F-BCA8-61F10C48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6A83E-F3E3-7944-A976-3AE938C7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37C853-AE73-6E8C-7D6D-3D6671521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EB2054-E22E-6BCC-C9DF-3C7E80DE4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AFA849-55C5-930D-CB10-D5D5FF19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BD2074-1BE8-9682-9F76-37ED72A8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9E1E11-5E79-AB91-7572-052F0C62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43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613A3-F8B6-0529-6384-D068573D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FFD354-6775-EFF8-70AB-28A78C1CD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D3C5DB-2854-E776-8EDF-A966F24C9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83923-E04C-4834-BDBE-0F284F053212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FEB0D5-7AF2-852A-77BD-E66CE6824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AAD5AA-AAAC-DFDE-AAD3-AC221F010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C7835E-0425-46B0-ACA4-6C792EB86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28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омпьютер, искусство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10FE6C3F-EADB-195B-0987-986CF3C21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7" r="4348" b="29077"/>
          <a:stretch/>
        </p:blipFill>
        <p:spPr>
          <a:xfrm>
            <a:off x="-3047" y="10"/>
            <a:ext cx="512502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0FDF2-E637-B18E-D90A-45EE0131B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693" y="751603"/>
            <a:ext cx="7300012" cy="3692028"/>
          </a:xfrm>
          <a:noFill/>
        </p:spPr>
        <p:txBody>
          <a:bodyPr>
            <a:noAutofit/>
          </a:bodyPr>
          <a:lstStyle/>
          <a:p>
            <a:pPr marL="139065" algn="l"/>
            <a:r>
              <a:rPr lang="kk-KZ" sz="4800" dirty="0">
                <a:effectLst/>
                <a:ea typeface="Times New Roman" panose="02020603050405020304" pitchFamily="18" charset="0"/>
              </a:rPr>
              <a:t> </a:t>
            </a:r>
            <a:br>
              <a:rPr lang="ru-RU" sz="4800" dirty="0">
                <a:effectLst/>
                <a:ea typeface="Times New Roman" panose="02020603050405020304" pitchFamily="18" charset="0"/>
              </a:rPr>
            </a:br>
            <a:r>
              <a:rPr lang="ru-RU" sz="4800" dirty="0">
                <a:effectLst/>
                <a:ea typeface="Times New Roman" panose="02020603050405020304" pitchFamily="18" charset="0"/>
              </a:rPr>
              <a:t>СОЗДАНИЕ ИГРОВОГО ПРИЛОЖЕНИЯ С ИСПОЛЬЗОВАНИЕМ ИСКУССТВЕННОГО ИНТЕЛЛЕКТА</a:t>
            </a: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67953F-5C02-515C-9A43-D78FCF3CC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693" y="4621078"/>
            <a:ext cx="6921241" cy="1485319"/>
          </a:xfrm>
          <a:noFill/>
        </p:spPr>
        <p:txBody>
          <a:bodyPr>
            <a:noAutofit/>
          </a:bodyPr>
          <a:lstStyle/>
          <a:p>
            <a:pPr algn="l"/>
            <a:r>
              <a:rPr lang="ru-RU" sz="4000" b="1" dirty="0">
                <a:latin typeface="+mj-lt"/>
              </a:rPr>
              <a:t>Выполнил:</a:t>
            </a:r>
            <a:r>
              <a:rPr lang="ru-RU" sz="4000" dirty="0">
                <a:latin typeface="+mj-lt"/>
              </a:rPr>
              <a:t> </a:t>
            </a:r>
            <a:r>
              <a:rPr lang="ru-RU" sz="4000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Гаврилин И.В.</a:t>
            </a:r>
            <a:br>
              <a:rPr lang="ru-RU" sz="4000" dirty="0">
                <a:latin typeface="+mj-lt"/>
              </a:rPr>
            </a:br>
            <a:r>
              <a:rPr lang="ru-RU" sz="4000" b="1" dirty="0">
                <a:latin typeface="+mj-lt"/>
              </a:rPr>
              <a:t>Руководитель:</a:t>
            </a:r>
            <a:r>
              <a:rPr lang="ru-RU" sz="4000" dirty="0">
                <a:latin typeface="+mj-lt"/>
              </a:rPr>
              <a:t> </a:t>
            </a:r>
            <a:r>
              <a:rPr lang="ru-RU" sz="4000" dirty="0" err="1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Заманова</a:t>
            </a:r>
            <a:r>
              <a:rPr lang="ru-RU" sz="4000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 С.К.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722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AB130-269A-9A92-5AF1-BB9C13EC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90" y="193205"/>
            <a:ext cx="6002110" cy="645781"/>
          </a:xfrm>
        </p:spPr>
        <p:txBody>
          <a:bodyPr>
            <a:normAutofit/>
          </a:bodyPr>
          <a:lstStyle/>
          <a:p>
            <a:r>
              <a:rPr lang="ru-RU" sz="4000" b="1" dirty="0"/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526F44-981E-2E5E-AA01-80052808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89" y="838986"/>
            <a:ext cx="11946162" cy="372903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Основная история</a:t>
            </a:r>
            <a:r>
              <a:rPr lang="ru-R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Осколок души, призванный для возрождения божества, вернувшего его к жизни. Персонаж не имеет чёткого представления о своём прошлом.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В ходе игры необходимо найти способ воскрешения божества, параллельно собирая все осколки души в ключевых местах прошлого, что будет восстанавливать часть воспоминаний.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Действия персонажа влияют на его внешний вид и способности, останется ли персонаж человеком или станет подобным богам.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16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73EA4-0550-EFCF-3331-9B6BD36C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185" y="67022"/>
            <a:ext cx="989815" cy="452143"/>
          </a:xfrm>
        </p:spPr>
        <p:txBody>
          <a:bodyPr anchor="b">
            <a:normAutofit fontScale="90000"/>
          </a:bodyPr>
          <a:lstStyle/>
          <a:p>
            <a:r>
              <a:rPr lang="ru-RU" sz="3600" b="1" dirty="0"/>
              <a:t>Мир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343179-A328-CE11-714F-5CEAEA619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7389" y="519165"/>
            <a:ext cx="11502007" cy="3752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sz="2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Будущее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В 2050 году, когда население земли составляло чуть более 10 миллионов человек, а технологии позволили человечеству изучать ближайшие солнечные системы, произошла война, уничтожившая 60% населения.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Выжившие поделились на общины, борющиеся за оставшиеся ресурсы. Многие были заражены мутацией, деформировавшей их тела или приведшей к смерти.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sz="2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Настоящее</a:t>
            </a: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Через 300 лет сформировались новые города. Уровень жизни зависит от главенствующей стороны.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Появились новые разновидности людей и опасные мутанты, из-за которых перемещение между городами стало затруднительным.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Редкие мутанты (аномалии), обладающие особыми способностями, были названы богами. Они могут иметь различный интеллект и приводить к массовому геноциду среди человеческого вида.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6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4B6C1-454A-C4BC-CDDA-1E25A7E0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ru-RU" sz="4000" b="1" dirty="0"/>
              <a:t>Концепт игры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0AF0E4-6BCF-F0EA-C88E-2B63822439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9682" y="237928"/>
            <a:ext cx="10231441" cy="62143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Устройство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ПК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Размер экрана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Полноразмерный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Дизайн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PixelArt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Deep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dark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fantasy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Реализация дизайна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Трассировка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Стиль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Казуальный реализм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Форма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Квадратные угловые формы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Цветовая палитра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Тёмные фиолетовые, тёмные зелёные, тёмные красные оттенки (в зависимости от локации)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Атмосфера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Загадочная, таинственная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Целевая аудитория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14+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Жанр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RPG, экшен,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платформер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хоррор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Камера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Вид от третьего лица с фиксированным углом съёмки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Геймплей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Быстрый, имеются элементы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платформера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и головоломок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Тип уровней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Блочный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Тип мира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Частично открытый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Музыкальная стилистика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Электронная, спокойная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Среднее время прохождения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20 часов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Среда распространения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Steam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44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2A510-AE12-5EEF-8E94-BD367E99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Создание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протагониста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3CE7F4-D1BB-4A5B-8E96-91517764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Объект 10" descr="Изображение выглядит как кнут&#10;&#10;Автоматически созданное описание">
            <a:extLst>
              <a:ext uri="{FF2B5EF4-FFF2-40B4-BE49-F238E27FC236}">
                <a16:creationId xmlns:a16="http://schemas.microsoft.com/office/drawing/2014/main" id="{4F7DD72F-71FB-68E6-7381-E20FACB76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27856"/>
            <a:ext cx="10905064" cy="139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3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1FBFD-F40B-29CA-8ED7-AD66C77D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55" y="2452628"/>
            <a:ext cx="5105398" cy="1952744"/>
          </a:xfrm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Создание UV полигонов и разрезание текстур</a:t>
            </a:r>
            <a:endParaRPr lang="ru-RU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снимок экрана, мультфильм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46E503E-F742-55D8-E067-ABD7B529B7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4" y="1693445"/>
            <a:ext cx="3195204" cy="3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5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9DF9E-6133-5430-CAED-596E163B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34" y="2753264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Привязка костей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Объект 3" descr="Изображение выглядит как одежда, снимок экрана, Вымышленный персонаж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51A27DD-84CA-9EC0-5E9A-8BD975E9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7484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Вымышленный персонаж, Латы, искусство, нагрудник&#10;&#10;Автоматически созданное описание">
            <a:extLst>
              <a:ext uri="{FF2B5EF4-FFF2-40B4-BE49-F238E27FC236}">
                <a16:creationId xmlns:a16="http://schemas.microsoft.com/office/drawing/2014/main" id="{799A7D95-9709-04DE-A895-0C89CC89C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6" r="183" b="-1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462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снимок экрана, Мультимедийное программное обеспечение, Графическое программное обеспечение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D96E5A80-4A0E-386A-BEC4-29B9CE51C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3A235-2374-D1E8-A0CE-81ED2F91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Создание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анимаций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9EDE1-4FC4-D932-73B7-DB02B9F1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 err="1"/>
              <a:t>Древо</a:t>
            </a:r>
            <a:r>
              <a:rPr lang="en-US" sz="4600" b="1" dirty="0"/>
              <a:t> </a:t>
            </a:r>
            <a:r>
              <a:rPr lang="en-US" sz="4600" b="1" dirty="0" err="1"/>
              <a:t>персонажа</a:t>
            </a:r>
            <a:endParaRPr lang="en-US" sz="46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109B3A5-C3F7-1775-6CFB-7B917D95C1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916" y="972235"/>
            <a:ext cx="1703609" cy="50477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89B9A6-1E5B-098F-4EAE-A577A6D5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07" y="972235"/>
            <a:ext cx="2999379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B2DF0-E9C6-AFE7-DF70-F68B9E07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макета локации </a:t>
            </a:r>
          </a:p>
        </p:txBody>
      </p:sp>
      <p:pic>
        <p:nvPicPr>
          <p:cNvPr id="4" name="Объект 3" descr="Изображение выглядит как снимок экрана, диаграмма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6DC447E-0166-78ED-5319-38F5AED66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532" y="1780008"/>
            <a:ext cx="8210061" cy="44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6F672-4A2C-0284-93E3-431CA058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 err="1"/>
              <a:t>Отрисовка</a:t>
            </a:r>
            <a:r>
              <a:rPr lang="en-US" sz="4000" b="1" dirty="0"/>
              <a:t> </a:t>
            </a:r>
            <a:r>
              <a:rPr lang="en-US" sz="4000" b="1" dirty="0" err="1"/>
              <a:t>объектов</a:t>
            </a:r>
            <a:r>
              <a:rPr lang="en-US" sz="4000" b="1" dirty="0"/>
              <a:t> и </a:t>
            </a:r>
            <a:r>
              <a:rPr lang="en-US" sz="4000" b="1" dirty="0" err="1"/>
              <a:t>окружения</a:t>
            </a:r>
            <a:endParaRPr lang="en-US" sz="4000" b="1" dirty="0"/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Объект 3" descr="Изображение выглядит как снимок экрана, искусств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C2CCC06-C42E-EC06-C757-0A111DA0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09" y="2139484"/>
            <a:ext cx="4953054" cy="4096512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доска, Прямоугольн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8A9002FD-1EE1-D715-5FC1-1286210CCB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302" y="3054524"/>
            <a:ext cx="5596128" cy="22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Робот">
            <a:extLst>
              <a:ext uri="{FF2B5EF4-FFF2-40B4-BE49-F238E27FC236}">
                <a16:creationId xmlns:a16="http://schemas.microsoft.com/office/drawing/2014/main" id="{E1F358DB-7AE6-84BD-6D50-A9E7AE605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376" y="2694017"/>
            <a:ext cx="1198532" cy="11985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83E0F56-5342-FA8D-7CB0-FC9BC6EC1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908" y="1441589"/>
            <a:ext cx="9433136" cy="37033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данном проекте исследуется синтез творчества и технологий в видеоигровой индустрии.</a:t>
            </a:r>
          </a:p>
          <a:p>
            <a:pPr marL="0" indent="0">
              <a:buNone/>
            </a:pPr>
            <a:r>
              <a:rPr lang="ru-RU" dirty="0"/>
              <a:t>Основное внимание уделено разработке игры с использованием искусственного интеллекта на движке </a:t>
            </a:r>
            <a:r>
              <a:rPr lang="ru-RU" dirty="0" err="1"/>
              <a:t>Godot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В рамках проекта реализованы AI-компаньон, сложные алгоритмы машинного обучения через ONNX модели, пользовательский интерфейс и враги с разнообразным поведением.</a:t>
            </a:r>
          </a:p>
        </p:txBody>
      </p:sp>
      <p:pic>
        <p:nvPicPr>
          <p:cNvPr id="9" name="Graphic 8" descr="Робот">
            <a:extLst>
              <a:ext uri="{FF2B5EF4-FFF2-40B4-BE49-F238E27FC236}">
                <a16:creationId xmlns:a16="http://schemas.microsoft.com/office/drawing/2014/main" id="{FD9FA379-A52D-42AE-9B0D-04F07BE34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9EBCA-E305-394A-BB62-A0060B75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486"/>
            <a:ext cx="4267200" cy="1437406"/>
          </a:xfrm>
        </p:spPr>
        <p:txBody>
          <a:bodyPr anchor="t">
            <a:normAutofit/>
          </a:bodyPr>
          <a:lstStyle/>
          <a:p>
            <a:r>
              <a:rPr lang="ru-RU" sz="3200" b="1" dirty="0"/>
              <a:t>Размещение объектов, создание </a:t>
            </a:r>
            <a:r>
              <a:rPr lang="ru-RU" sz="3200" b="1" dirty="0" err="1"/>
              <a:t>палигонов</a:t>
            </a:r>
            <a:endParaRPr lang="ru-RU" sz="32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Объект 3" descr="Изображение выглядит как снимок экрана, линия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FA13B36-443B-0E04-2EC5-E5E28E3D24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57" y="3762016"/>
            <a:ext cx="10591800" cy="18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65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9F6B3-B2AD-8E4B-117D-E986E048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Настройка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освещения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сцены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3CE7F4-D1BB-4A5B-8E96-91517764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Объект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C050995-D167-0489-D46D-15DC9F24F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8" y="1227968"/>
            <a:ext cx="10905064" cy="199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61CF4-FB52-2F25-2FA0-B2962841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3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Создание</a:t>
            </a:r>
            <a:r>
              <a:rPr lang="en-US" sz="33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Finite State Machine (FSM)</a:t>
            </a:r>
            <a:endParaRPr lang="ru-RU" sz="3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9B9190-2ABA-3208-63EA-E2F9C577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51" y="2031101"/>
            <a:ext cx="5209231" cy="351194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Для управления состояниями персонажа используется конечный автомат состояний (FSM). Это позволяет легко переключаться между различными состояниями, такими как "Стоит", "Движение" и "Прыжок".</a:t>
            </a:r>
            <a:endParaRPr lang="ru-RU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мультимеди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519FAD6-CB6E-CB0A-BF05-37D3B8AF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036424"/>
            <a:ext cx="5628018" cy="45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8C25C-ED6D-AD30-9AA0-F654FE19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 err="1"/>
              <a:t>Код</a:t>
            </a:r>
            <a:r>
              <a:rPr lang="en-US" sz="3600" b="1" dirty="0"/>
              <a:t> FSM</a:t>
            </a:r>
          </a:p>
        </p:txBody>
      </p:sp>
      <p:pic>
        <p:nvPicPr>
          <p:cNvPr id="4" name="Объект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F6FF57F-D209-9814-94AD-0FC4EC74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35" y="2168610"/>
            <a:ext cx="5485944" cy="370301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9E59308-E41F-F020-0ACB-8D476200C1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882" y="2168610"/>
            <a:ext cx="6496514" cy="370301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0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8B7D3-E44E-86BC-DF16-C26B801C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083" y="273087"/>
            <a:ext cx="6516093" cy="697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Создание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звуков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FL Studio</a:t>
            </a:r>
          </a:p>
        </p:txBody>
      </p:sp>
      <p:pic>
        <p:nvPicPr>
          <p:cNvPr id="5" name="Объект 4" descr="Изображение выглядит как текст, снимок экрана, электроника, синтезатор&#10;&#10;Автоматически созданное описание">
            <a:extLst>
              <a:ext uri="{FF2B5EF4-FFF2-40B4-BE49-F238E27FC236}">
                <a16:creationId xmlns:a16="http://schemas.microsoft.com/office/drawing/2014/main" id="{0E8B1E8D-2678-5DB2-E66F-96DFE1A7F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94" y="1725104"/>
            <a:ext cx="7332782" cy="47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5408F-1E77-E98C-FCA4-98CB9C8A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73" y="203601"/>
            <a:ext cx="12038028" cy="579890"/>
          </a:xfrm>
        </p:spPr>
        <p:txBody>
          <a:bodyPr>
            <a:noAutofit/>
          </a:bodyPr>
          <a:lstStyle/>
          <a:p>
            <a:r>
              <a:rPr lang="ru-RU" sz="3600" b="1" dirty="0"/>
              <a:t>Обучение Seq2Seq и классификационной моделей</a:t>
            </a:r>
          </a:p>
        </p:txBody>
      </p:sp>
      <p:pic>
        <p:nvPicPr>
          <p:cNvPr id="13" name="Graphic 12" descr="Отпечаток пальца">
            <a:extLst>
              <a:ext uri="{FF2B5EF4-FFF2-40B4-BE49-F238E27FC236}">
                <a16:creationId xmlns:a16="http://schemas.microsoft.com/office/drawing/2014/main" id="{04934475-E84B-85ED-29CD-35B7B0C51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08315A0-DEF5-1880-DFE2-0211499244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9408" y="748139"/>
            <a:ext cx="6912592" cy="60980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ru-RU" sz="3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Основные параметры: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Устройство: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torch.device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('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cuda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'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torch.cuda.is_available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()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else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'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cpu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')</a:t>
            </a: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Размерность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эмбеддинга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256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Размерность скрытого слоя: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512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Количество классов: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зависит от количества классов в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label_encoder</a:t>
            </a:r>
            <a:br>
              <a:rPr kumimoji="0" lang="en-US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</a:br>
            <a:r>
              <a:rPr kumimoji="0" lang="ru-RU" altLang="ru-RU" sz="3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Модели: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Seq2Seq модель: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Seq2Seq(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vocab_size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embedding_dim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hidden_dim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device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</a:t>
            </a: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Классификационная модель: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ResponseClassifier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vocab_size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embedding_dim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num_classes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device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)</a:t>
            </a: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2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5408F-1E77-E98C-FCA4-98CB9C8A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73" y="203601"/>
            <a:ext cx="12038028" cy="579890"/>
          </a:xfrm>
        </p:spPr>
        <p:txBody>
          <a:bodyPr>
            <a:noAutofit/>
          </a:bodyPr>
          <a:lstStyle/>
          <a:p>
            <a:r>
              <a:rPr lang="ru-RU" sz="3600" b="1" dirty="0"/>
              <a:t>Обучение Seq2Seq и классификационной моделей</a:t>
            </a:r>
          </a:p>
        </p:txBody>
      </p:sp>
      <p:pic>
        <p:nvPicPr>
          <p:cNvPr id="13" name="Graphic 12" descr="Отпечаток пальца">
            <a:extLst>
              <a:ext uri="{FF2B5EF4-FFF2-40B4-BE49-F238E27FC236}">
                <a16:creationId xmlns:a16="http://schemas.microsoft.com/office/drawing/2014/main" id="{04934475-E84B-85ED-29CD-35B7B0C51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08315A0-DEF5-1880-DFE2-0211499244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02335" y="1328068"/>
            <a:ext cx="7489665" cy="49853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ru-RU" sz="3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Функции потерь и оптимизаторы: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Функции потерь:</a:t>
            </a:r>
            <a:endParaRPr kumimoji="0" lang="ru-RU" altLang="ru-RU" sz="3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Seq2Seq: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nn.CrossEntropyLoss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ignore_index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=0)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Классификатор: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nn.CrossEntropyLoss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Оптимизаторы:</a:t>
            </a:r>
            <a:endParaRPr kumimoji="0" lang="ru-RU" altLang="ru-RU" sz="3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Seq2Seq: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optim.Adam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(seq2seq_model.parameters(),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lr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=0.001)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Классификатор: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optim.Adam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classifier_model.parameters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(),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lr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=0.001)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F1A1B-50EE-A3B1-06BD-EDDD4DF0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05" y="167162"/>
            <a:ext cx="5251316" cy="6152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Процесс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FB9C92-961B-5C0D-1E8B-9A7F7B99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5" y="782425"/>
            <a:ext cx="11350752" cy="633481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ru-RU" b="1" dirty="0"/>
              <a:t>Инициализация:</a:t>
            </a:r>
            <a:r>
              <a:rPr lang="ru-RU" dirty="0"/>
              <a:t> Установить модели в режим обучения.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Эпохи и итерации:</a:t>
            </a:r>
            <a:r>
              <a:rPr lang="ru-RU" dirty="0"/>
              <a:t> В каждом из 40 эпох проходить по всем </a:t>
            </a:r>
            <a:r>
              <a:rPr lang="ru-RU" dirty="0" err="1"/>
              <a:t>батчам</a:t>
            </a:r>
            <a:r>
              <a:rPr lang="ru-RU" dirty="0"/>
              <a:t> обучающей выборки.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Последовательность действий:</a:t>
            </a:r>
            <a:endParaRPr lang="ru-RU" dirty="0"/>
          </a:p>
          <a:p>
            <a:pPr marL="742950" lvl="1" indent="-285750">
              <a:buFont typeface="+mj-lt"/>
              <a:buAutoNum type="arabicPeriod"/>
            </a:pPr>
            <a:r>
              <a:rPr lang="ru-RU" sz="2800" dirty="0"/>
              <a:t>Перемещение данных на устройство (CPU/GPU).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800" dirty="0"/>
              <a:t>Инициализация скрытых состояний и ячеек нулями.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800" dirty="0"/>
              <a:t>Применение принуждения учителя (</a:t>
            </a:r>
            <a:r>
              <a:rPr lang="ru-RU" sz="2800" dirty="0" err="1"/>
              <a:t>Teacher</a:t>
            </a:r>
            <a:r>
              <a:rPr lang="ru-RU" sz="2800" dirty="0"/>
              <a:t> </a:t>
            </a:r>
            <a:r>
              <a:rPr lang="ru-RU" sz="2800" dirty="0" err="1"/>
              <a:t>Forcing</a:t>
            </a:r>
            <a:r>
              <a:rPr lang="ru-RU" sz="2800" dirty="0"/>
              <a:t>) для Seq2Seq модели.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800" dirty="0"/>
              <a:t>Обнуление градиентов и обратное распространение ошибок для обеих моделей.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800" dirty="0"/>
              <a:t>Обновление параметров моделей с помощью оптимизаторов.</a:t>
            </a:r>
          </a:p>
        </p:txBody>
      </p:sp>
    </p:spTree>
    <p:extLst>
      <p:ext uri="{BB962C8B-B14F-4D97-AF65-F5344CB8AC3E}">
        <p14:creationId xmlns:p14="http://schemas.microsoft.com/office/powerpoint/2010/main" val="332731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4A969-C553-8E37-DDA4-43B8DAB6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422715" cy="68815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Модели </a:t>
            </a:r>
            <a:r>
              <a:rPr lang="en-US" b="1" dirty="0"/>
              <a:t>AI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648B81-8E8B-4EE1-CA8E-9E79A9440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471" y="-662"/>
            <a:ext cx="6193329" cy="68586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3F716-409F-F315-A055-FEE373DC39F4}"/>
              </a:ext>
            </a:extLst>
          </p:cNvPr>
          <p:cNvSpPr txBox="1"/>
          <p:nvPr/>
        </p:nvSpPr>
        <p:spPr>
          <a:xfrm>
            <a:off x="0" y="937665"/>
            <a:ext cx="51604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ru-RU" sz="2800" dirty="0" err="1"/>
              <a:t>Sequence-to-sequence</a:t>
            </a:r>
            <a:r>
              <a:rPr lang="ru-RU" sz="2800" dirty="0"/>
              <a:t> модель – это модель, принимающая на вход последовательность элементов (слов, букв, признаков изображения и т.д.) и возвращающая другую последовательность элементов</a:t>
            </a:r>
            <a:br>
              <a:rPr lang="en-US" sz="2800" dirty="0"/>
            </a:br>
            <a:r>
              <a:rPr lang="en-US" sz="2800" dirty="0"/>
              <a:t>2. Linear classifier</a:t>
            </a:r>
            <a:r>
              <a:rPr lang="ru-RU" sz="2800" dirty="0"/>
              <a:t> – Классификатор запроса, для определения характера диалога</a:t>
            </a:r>
          </a:p>
        </p:txBody>
      </p:sp>
    </p:spTree>
    <p:extLst>
      <p:ext uri="{BB962C8B-B14F-4D97-AF65-F5344CB8AC3E}">
        <p14:creationId xmlns:p14="http://schemas.microsoft.com/office/powerpoint/2010/main" val="364652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08096-23F7-1894-78CA-C982CD89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D5F020-A1CB-C697-7D18-844CD99E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91C988-E9B4-BAF8-7FD5-7044C3C5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3" y="0"/>
            <a:ext cx="11317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E6299C-B66E-311E-F1F3-4E7AFB7F60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63" y="81280"/>
            <a:ext cx="12068225" cy="51682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Актуальность темы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Современные видеоигры становятся всё более сложными и реалистичными благодаря интеграции технологий искусственного интеллекта (AI). Влияние AI на игровую индустрию открывает новые горизонты для создания интерактивных и увлекательных игровых миров.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Цель работы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Разработка инновационного игрового приложения с использованием AI для управления персонажами и создания интерактивного взаимодействия с игроком.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Задачи проекта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Исследование современных технологий AI и их применения в игровой индустрии.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Создание игрового приложения с использованием AI.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Анализ готовности рынка к внедрению подобных технологий.</a:t>
            </a:r>
          </a:p>
        </p:txBody>
      </p:sp>
    </p:spTree>
    <p:extLst>
      <p:ext uri="{BB962C8B-B14F-4D97-AF65-F5344CB8AC3E}">
        <p14:creationId xmlns:p14="http://schemas.microsoft.com/office/powerpoint/2010/main" val="3477340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3C1CC-F1D4-0B31-35BA-E48C2F26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31" y="365125"/>
            <a:ext cx="10515600" cy="1325563"/>
          </a:xfrm>
        </p:spPr>
        <p:txBody>
          <a:bodyPr/>
          <a:lstStyle/>
          <a:p>
            <a:r>
              <a:rPr lang="ru-RU" b="1" dirty="0"/>
              <a:t>Процесс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9F32D-CA91-4363-202C-59CBED600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1" y="1690688"/>
            <a:ext cx="5428035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Результаты: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Seq2Seq модель:</a:t>
            </a:r>
            <a:r>
              <a:rPr lang="ru-RU" dirty="0"/>
              <a:t> Потери уменьшились с 6.69 до 1.</a:t>
            </a:r>
            <a:r>
              <a:rPr lang="en-US" dirty="0"/>
              <a:t>3</a:t>
            </a:r>
            <a:r>
              <a:rPr lang="ru-RU" dirty="0"/>
              <a:t>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Классификационная модель:</a:t>
            </a:r>
            <a:r>
              <a:rPr lang="ru-RU" dirty="0"/>
              <a:t> Потери уменьшились с 1.49 до 0.54.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AED0C8-A234-5F32-4496-07C2238A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3799" r="49515" b="3799"/>
          <a:stretch/>
        </p:blipFill>
        <p:spPr>
          <a:xfrm>
            <a:off x="5710136" y="365125"/>
            <a:ext cx="6481864" cy="58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1B6DE-CD54-E2E6-62C4-4C5B51FE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70" y="2094172"/>
            <a:ext cx="5251316" cy="1807305"/>
          </a:xfrm>
        </p:spPr>
        <p:txBody>
          <a:bodyPr>
            <a:normAutofit/>
          </a:bodyPr>
          <a:lstStyle/>
          <a:p>
            <a:r>
              <a:rPr lang="ru-RU" b="1" dirty="0"/>
              <a:t>Создание противника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291F3D7-FB5A-70FD-663A-5A21E49D1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39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58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D10A-215D-B1EA-9F2C-81DF73B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Готовый</a:t>
            </a:r>
            <a:r>
              <a:rPr lang="en-US" sz="3200" b="1" dirty="0"/>
              <a:t> </a:t>
            </a:r>
            <a:r>
              <a:rPr lang="en-US" sz="3200" b="1" dirty="0" err="1"/>
              <a:t>проект</a:t>
            </a:r>
            <a:r>
              <a:rPr lang="en-US" sz="3200" b="1" dirty="0"/>
              <a:t>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BD4769E-88B6-1C34-C9E4-6BB2F962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" b="1753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0997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D10A-215D-B1EA-9F2C-81DF73B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err="1"/>
              <a:t>Готовый</a:t>
            </a:r>
            <a:r>
              <a:rPr lang="en-US" sz="3200" b="1" dirty="0"/>
              <a:t> </a:t>
            </a:r>
            <a:r>
              <a:rPr lang="en-US" sz="3200" b="1" dirty="0" err="1"/>
              <a:t>проект</a:t>
            </a:r>
            <a:r>
              <a:rPr lang="en-US" sz="3200" b="1" dirty="0"/>
              <a:t> </a:t>
            </a:r>
          </a:p>
        </p:txBody>
      </p:sp>
      <p:pic>
        <p:nvPicPr>
          <p:cNvPr id="6" name="2024-06-09 19-28-17">
            <a:hlinkClick r:id="" action="ppaction://media"/>
            <a:extLst>
              <a:ext uri="{FF2B5EF4-FFF2-40B4-BE49-F238E27FC236}">
                <a16:creationId xmlns:a16="http://schemas.microsoft.com/office/drawing/2014/main" id="{6B334876-5743-04C8-3CDA-454D14132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A4309-1C01-D392-9DAC-B8FF4C49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973481"/>
          </a:xfrm>
        </p:spPr>
        <p:txBody>
          <a:bodyPr>
            <a:normAutofit/>
          </a:bodyPr>
          <a:lstStyle/>
          <a:p>
            <a:r>
              <a:rPr lang="ru-RU" b="1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99EDB-FDBA-2540-5213-E80560F0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28317"/>
            <a:ext cx="10728489" cy="3843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Данный проект не только подтвердил потенциал использования </a:t>
            </a:r>
            <a:r>
              <a:rPr lang="ru-RU" dirty="0" err="1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Godot</a:t>
            </a:r>
            <a:r>
              <a:rPr lang="ru-RU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 для разработки игр с интеграцией AI, но и продемонстрировал возможности создания интерактивного и увлекательного игрового опыта. </a:t>
            </a:r>
            <a:br>
              <a:rPr lang="en-US" dirty="0">
                <a:latin typeface="+mj-lt"/>
              </a:rPr>
            </a:br>
            <a:r>
              <a:rPr lang="ru-RU" dirty="0">
                <a:latin typeface="+mj-lt"/>
              </a:rPr>
              <a:t>Исследование динамики видеоигровой индустрии и проект "Имитация человеческого поведения в мире тьмы и фэнтези" продемонстрирован как синтез творчества и технологий, в частности искусственного интеллекта (AI). 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Этот проект представляет собой значительный технический прогресс и воплощение амбициозных идей, направленных на создание захватывающего игрового опыта.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33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95D4A-85AD-0F0B-1048-CEEC83D2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804" y="0"/>
            <a:ext cx="8469196" cy="1807305"/>
          </a:xfrm>
        </p:spPr>
        <p:txBody>
          <a:bodyPr>
            <a:normAutofit/>
          </a:bodyPr>
          <a:lstStyle/>
          <a:p>
            <a:r>
              <a:rPr lang="ru-RU" sz="3600" b="1" dirty="0"/>
              <a:t>Влияние искусственного интеллекта (AI) на игровую индустрию</a:t>
            </a:r>
          </a:p>
        </p:txBody>
      </p:sp>
      <p:pic>
        <p:nvPicPr>
          <p:cNvPr id="7" name="Рисунок 6" descr="Изображение выглядит как пузырь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AEF9597-3CB6-D5AF-71A1-93EB0213F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2" r="15113"/>
          <a:stretch/>
        </p:blipFill>
        <p:spPr>
          <a:xfrm>
            <a:off x="0" y="10"/>
            <a:ext cx="449447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82A0823-96B9-07C3-1424-548EED5C2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01791" y="1562206"/>
            <a:ext cx="7790209" cy="50506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Реализм и динамичность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 улучшает реализм игровых сцен и персонажей, делая их поведение более правдоподобным и адаптивным.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Адаптивные сценарии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Искусственный интеллект позволяет создавать сценарии, которые меняются в зависимости от действий игрока, что увеличивает вариативность и повторяемость прохождения.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Автоматизация разработки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AI-алгоритмы облегчают процесс создания персонажей и настройки игрового баланса, сокращая время и затраты на разработку.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Примеры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Игра "Detroit: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Become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Human" демонстрирует, как AI может влиять на сюжетные линии в зависимости от решений игрока. </a:t>
            </a:r>
          </a:p>
        </p:txBody>
      </p:sp>
    </p:spTree>
    <p:extLst>
      <p:ext uri="{BB962C8B-B14F-4D97-AF65-F5344CB8AC3E}">
        <p14:creationId xmlns:p14="http://schemas.microsoft.com/office/powerpoint/2010/main" val="1366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DEA02-BE3A-6166-435C-8D0C9D2C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99987" cy="1325563"/>
          </a:xfrm>
        </p:spPr>
        <p:txBody>
          <a:bodyPr/>
          <a:lstStyle/>
          <a:p>
            <a:r>
              <a:rPr lang="ru-RU" b="1" dirty="0"/>
              <a:t>Анализ рынка видеоигр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BA24BB-1E08-3402-7C9C-879568314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3313935"/>
            <a:ext cx="1291053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Текущие тенденции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Рынок видеоигр продолжает расти, достигнув нескольких миллиардов активных игроков по всему миру.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Популярные жанры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Экшен, RPG,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платформеры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симуляторы выживания являются наиболее популярными среди игроков.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Экономические показатели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Видеоигры занимают значительную долю в индустрии развлечений, принося миллиарды долларов дохода ежегодно.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Потенциал роста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Интеграция AI в игры открывает новые возможности для развития и привлечения широкой аудитории. </a:t>
            </a:r>
          </a:p>
        </p:txBody>
      </p:sp>
      <p:pic>
        <p:nvPicPr>
          <p:cNvPr id="5" name="Рисунок 4" descr="Распределение доходов по платформам">
            <a:extLst>
              <a:ext uri="{FF2B5EF4-FFF2-40B4-BE49-F238E27FC236}">
                <a16:creationId xmlns:a16="http://schemas.microsoft.com/office/drawing/2014/main" id="{1B2A27D6-6BD2-17DE-468C-A3BF745319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987" y="0"/>
            <a:ext cx="5664069" cy="3068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99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B4CA8-EC6F-732C-03F2-4892AD39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27"/>
            <a:ext cx="12188952" cy="1807305"/>
          </a:xfrm>
        </p:spPr>
        <p:txBody>
          <a:bodyPr>
            <a:normAutofit/>
          </a:bodyPr>
          <a:lstStyle/>
          <a:p>
            <a:r>
              <a:rPr lang="ru-RU" sz="3700" b="1" dirty="0"/>
              <a:t>Вклад искусственного интеллекта в игровую индустрию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881B5A-C370-2D90-F478-00293EE64C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" y="1507166"/>
            <a:ext cx="12188952" cy="47710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Улучшение игрового опыта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 делает игры более интерактивными и персонализированными, что увеличивает удовлетворенность игроков.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Эволюция NPC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Персонажи, управляемые AI, могут адаптироваться к действиям игрока, что делает взаимодействие с ними более интересным и непредсказуемым.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Оптимизация ресурсов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 позволяет оптимизировать использование ресурсов, улучшая производительность и графику игры.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Примеры использования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Alien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Isolation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AI враги, адаптирующиеся к стратегиям игрока.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"Middle-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earth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Shadow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Mordor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Враги, запоминающие действия игрока и изменяющие свою тактику.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9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90DAB-5869-DFDB-C980-A47E462A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1539" cy="553737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ru-RU" altLang="ru-RU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Godot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Engine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8DEBC3-BD4F-BD35-4DB6-3841681E19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539773"/>
            <a:ext cx="12192000" cy="6148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Бесплатный и открытый игровой движок, поддерживающий 2D и 3D игры.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Поддержка нескольких языков программирования: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GDScript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C#,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VisualScript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Простота использования и высокая гибкость делают его идеальным для разработки как небольших, так и крупных проектов.</a:t>
            </a:r>
            <a:endParaRPr kumimoji="0" lang="en-US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Примеры игр на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Godot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"Hyper Light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Drifter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Изометрическая экшн-игра с высокими оценками за арт-дизайн и геймплей.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"One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Adventure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Ретро-приключенческая игра в стиле старых RPG.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Hearts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Strangers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2D-платформер с оригинальным искусством и увлекательным геймплеем.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графическая вставка, Графика, мультфильм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2BFE05-A6BD-C7AA-B16D-0EE82D84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118" y="5575956"/>
            <a:ext cx="1282044" cy="12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90DAB-5869-DFDB-C980-A47E462A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1539" cy="553737"/>
          </a:xfrm>
        </p:spPr>
        <p:txBody>
          <a:bodyPr>
            <a:noAutofit/>
          </a:bodyPr>
          <a:lstStyle/>
          <a:p>
            <a:r>
              <a:rPr lang="ru-RU" sz="3600" b="1" dirty="0"/>
              <a:t>Язык программирования C#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8DEBC3-BD4F-BD35-4DB6-3841681E19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939190"/>
            <a:ext cx="12192000" cy="34348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Мощный и простой в использовании язык, предоставляющий доступ к богатой экосистеме .NET.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Поддержка объектно-ориентированного программирования, что упрощает разработку сложных систем.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Широкое применение в разработке игр благодаря интеграции с популярными игровыми движками, включая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Godot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 descr="Изображение выглядит как Графика, круг, графический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1F6F54CE-4CC5-0D2F-45A4-176F6841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121" y="5609208"/>
            <a:ext cx="1110037" cy="12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469D0-B449-24CD-B472-658D6B09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5" y="44725"/>
            <a:ext cx="4874442" cy="1800526"/>
          </a:xfrm>
        </p:spPr>
        <p:txBody>
          <a:bodyPr>
            <a:normAutofit/>
          </a:bodyPr>
          <a:lstStyle/>
          <a:p>
            <a:r>
              <a:rPr lang="ru-RU" b="1" dirty="0" err="1"/>
              <a:t>Логлайн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15AB24-E0D8-B38F-B304-00C4A0AA1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765542"/>
            <a:ext cx="6184768" cy="39848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"Вернуться из мертвых, чтобы покончить с богами: бывший репортёр становится ключом к изменению безумного мира, который кишит порождениями богов, после того как он был возрождён могущественным существом, обещавшим ему новую жизнь в обмен на помощь в своём возрождении.«</a:t>
            </a:r>
          </a:p>
          <a:p>
            <a:endParaRPr lang="ru-RU" dirty="0"/>
          </a:p>
        </p:txBody>
      </p:sp>
      <p:pic>
        <p:nvPicPr>
          <p:cNvPr id="5" name="Изображение 3" descr="OIG2">
            <a:extLst>
              <a:ext uri="{FF2B5EF4-FFF2-40B4-BE49-F238E27FC236}">
                <a16:creationId xmlns:a16="http://schemas.microsoft.com/office/drawing/2014/main" id="{5B1F005C-0A9B-F229-5545-77BFCE1CE8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98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1353</Words>
  <Application>Microsoft Office PowerPoint</Application>
  <PresentationFormat>Широкоэкранный</PresentationFormat>
  <Paragraphs>131</Paragraphs>
  <Slides>34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Arial Unicode MS</vt:lpstr>
      <vt:lpstr>Avenir Next LT Pro</vt:lpstr>
      <vt:lpstr>Calibri</vt:lpstr>
      <vt:lpstr>Times New Roman</vt:lpstr>
      <vt:lpstr>Тема Office</vt:lpstr>
      <vt:lpstr>  СОЗДАНИЕ ИГРОВОГО ПРИЛОЖЕНИЯ С ИСПОЛЬЗОВАНИЕМ ИСКУССТВЕННОГО ИНТЕЛЛЕКТА</vt:lpstr>
      <vt:lpstr>Презентация PowerPoint</vt:lpstr>
      <vt:lpstr>Презентация PowerPoint</vt:lpstr>
      <vt:lpstr>Влияние искусственного интеллекта (AI) на игровую индустрию</vt:lpstr>
      <vt:lpstr>Анализ рынка видеоигр</vt:lpstr>
      <vt:lpstr>Вклад искусственного интеллекта в игровую индустрию</vt:lpstr>
      <vt:lpstr>Godot Engine</vt:lpstr>
      <vt:lpstr>Язык программирования C#</vt:lpstr>
      <vt:lpstr>Логлайн</vt:lpstr>
      <vt:lpstr>Сюжет</vt:lpstr>
      <vt:lpstr>Мир</vt:lpstr>
      <vt:lpstr>Концепт игры</vt:lpstr>
      <vt:lpstr>Создание протагониста</vt:lpstr>
      <vt:lpstr>Создание UV полигонов и разрезание текстур</vt:lpstr>
      <vt:lpstr>Привязка костей</vt:lpstr>
      <vt:lpstr>Создание анимаций</vt:lpstr>
      <vt:lpstr>Древо персонажа</vt:lpstr>
      <vt:lpstr>Создание макета локации </vt:lpstr>
      <vt:lpstr>Отрисовка объектов и окружения</vt:lpstr>
      <vt:lpstr>Размещение объектов, создание палигонов</vt:lpstr>
      <vt:lpstr>Настройка освещения сцены</vt:lpstr>
      <vt:lpstr>Создание Finite State Machine (FSM)</vt:lpstr>
      <vt:lpstr>Код FSM</vt:lpstr>
      <vt:lpstr>Создание звуков FL Studio</vt:lpstr>
      <vt:lpstr>Обучение Seq2Seq и классификационной моделей</vt:lpstr>
      <vt:lpstr>Обучение Seq2Seq и классификационной моделей</vt:lpstr>
      <vt:lpstr>Процесс обучения</vt:lpstr>
      <vt:lpstr>Модели AI</vt:lpstr>
      <vt:lpstr>Презентация PowerPoint</vt:lpstr>
      <vt:lpstr>Процесс обучения</vt:lpstr>
      <vt:lpstr>Создание противника</vt:lpstr>
      <vt:lpstr>Готовый проект </vt:lpstr>
      <vt:lpstr>Готовый проект 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Гаврилин</dc:creator>
  <cp:lastModifiedBy>Илья Гаврилин</cp:lastModifiedBy>
  <cp:revision>4</cp:revision>
  <dcterms:created xsi:type="dcterms:W3CDTF">2024-06-08T05:06:29Z</dcterms:created>
  <dcterms:modified xsi:type="dcterms:W3CDTF">2024-06-09T14:44:10Z</dcterms:modified>
</cp:coreProperties>
</file>